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2" r:id="rId3"/>
    <p:sldId id="259" r:id="rId4"/>
    <p:sldId id="256" r:id="rId5"/>
    <p:sldId id="264" r:id="rId6"/>
    <p:sldId id="265" r:id="rId7"/>
    <p:sldId id="270" r:id="rId8"/>
    <p:sldId id="266" r:id="rId9"/>
    <p:sldId id="260" r:id="rId10"/>
    <p:sldId id="267" r:id="rId11"/>
    <p:sldId id="261" r:id="rId12"/>
    <p:sldId id="269" r:id="rId13"/>
    <p:sldId id="271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31523-C28C-4DAD-B6FB-B5311E691267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6E065-08FF-45B9-822B-EC66A2C0AF0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146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31523-C28C-4DAD-B6FB-B5311E691267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6E065-08FF-45B9-822B-EC66A2C0AF0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35806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31523-C28C-4DAD-B6FB-B5311E691267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6E065-08FF-45B9-822B-EC66A2C0AF0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76874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31523-C28C-4DAD-B6FB-B5311E691267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6E065-08FF-45B9-822B-EC66A2C0AF0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10760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31523-C28C-4DAD-B6FB-B5311E691267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6E065-08FF-45B9-822B-EC66A2C0AF0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89694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31523-C28C-4DAD-B6FB-B5311E691267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6E065-08FF-45B9-822B-EC66A2C0AF0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77989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31523-C28C-4DAD-B6FB-B5311E691267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6E065-08FF-45B9-822B-EC66A2C0AF0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995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31523-C28C-4DAD-B6FB-B5311E691267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6E065-08FF-45B9-822B-EC66A2C0AF0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44605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31523-C28C-4DAD-B6FB-B5311E691267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6E065-08FF-45B9-822B-EC66A2C0AF0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30151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31523-C28C-4DAD-B6FB-B5311E691267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6E065-08FF-45B9-822B-EC66A2C0AF0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38050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31523-C28C-4DAD-B6FB-B5311E691267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6E065-08FF-45B9-822B-EC66A2C0AF0A}" type="slidenum">
              <a:rPr lang="hr-HR" smtClean="0"/>
              <a:t>‹#›</a:t>
            </a:fld>
            <a:endParaRPr lang="hr-H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756012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31523-C28C-4DAD-B6FB-B5311E691267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6E065-08FF-45B9-822B-EC66A2C0AF0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239334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 cit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31523-C28C-4DAD-B6FB-B5311E691267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6E065-08FF-45B9-822B-EC66A2C0AF0A}" type="slidenum">
              <a:rPr lang="hr-HR" smtClean="0"/>
              <a:t>‹#›</a:t>
            </a:fld>
            <a:endParaRPr lang="hr-H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290003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ili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31523-C28C-4DAD-B6FB-B5311E691267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6E065-08FF-45B9-822B-EC66A2C0AF0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805632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31523-C28C-4DAD-B6FB-B5311E691267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6E065-08FF-45B9-822B-EC66A2C0AF0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91664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31523-C28C-4DAD-B6FB-B5311E691267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6E065-08FF-45B9-822B-EC66A2C0AF0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42642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31523-C28C-4DAD-B6FB-B5311E691267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7D6E065-08FF-45B9-822B-EC66A2C0AF0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55882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792202" y="1275489"/>
            <a:ext cx="7766936" cy="1646302"/>
          </a:xfrm>
        </p:spPr>
        <p:txBody>
          <a:bodyPr>
            <a:normAutofit/>
          </a:bodyPr>
          <a:lstStyle/>
          <a:p>
            <a:r>
              <a:rPr lang="hr-HR" sz="3200" dirty="0"/>
              <a:t>4.Financiranje poduzetničkog pothvata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684048" y="3136433"/>
            <a:ext cx="7766936" cy="1096899"/>
          </a:xfrm>
        </p:spPr>
        <p:txBody>
          <a:bodyPr>
            <a:normAutofit/>
          </a:bodyPr>
          <a:lstStyle/>
          <a:p>
            <a:pPr algn="ctr"/>
            <a:r>
              <a:rPr lang="hr-H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Gospodarska opravdanost ulaganja u poduzetnički pothvat</a:t>
            </a:r>
          </a:p>
        </p:txBody>
      </p:sp>
      <p:sp>
        <p:nvSpPr>
          <p:cNvPr id="4" name="Naslov 1">
            <a:extLst>
              <a:ext uri="{FF2B5EF4-FFF2-40B4-BE49-F238E27FC236}">
                <a16:creationId xmlns:a16="http://schemas.microsoft.com/office/drawing/2014/main" id="{6B860CDB-461C-1B17-76F3-772F86F95000}"/>
              </a:ext>
            </a:extLst>
          </p:cNvPr>
          <p:cNvSpPr txBox="1">
            <a:spLocks/>
          </p:cNvSpPr>
          <p:nvPr/>
        </p:nvSpPr>
        <p:spPr>
          <a:xfrm>
            <a:off x="3468602" y="4759360"/>
            <a:ext cx="7766936" cy="164630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hr-HR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Izradila: Marina Juriša, </a:t>
            </a:r>
            <a:r>
              <a:rPr lang="hr-HR" sz="1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dipl.oec</a:t>
            </a:r>
            <a:endParaRPr lang="hr-HR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36003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451579" y="2015733"/>
            <a:ext cx="9603275" cy="3032786"/>
          </a:xfrm>
        </p:spPr>
        <p:txBody>
          <a:bodyPr/>
          <a:lstStyle/>
          <a:p>
            <a:r>
              <a:rPr lang="hr-HR" sz="3200" u="sng" dirty="0"/>
              <a:t>Ocjena gospodarske opravdanosti </a:t>
            </a:r>
            <a:r>
              <a:rPr lang="hr-HR" sz="3200" dirty="0"/>
              <a:t>ulaganja je izračun statičkih i dinamičkih pokazatelja na temelju koji se donosi konačna odluka o prihvaćanju ili odbacivanju ulaganja.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484754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r-HR" sz="3200" dirty="0"/>
              <a:t>Ocjena gospodarske opravdanosti: </a:t>
            </a:r>
          </a:p>
          <a:p>
            <a:r>
              <a:rPr lang="hr-HR" sz="3200" dirty="0"/>
              <a:t>Važna je za poduzetnike, investitore, banke, društvenu zajednicu i sl.</a:t>
            </a:r>
          </a:p>
          <a:p>
            <a:r>
              <a:rPr lang="hr-HR" sz="3200" dirty="0"/>
              <a:t>Izračunavaju se pokazatelji gospodarske opravdanosti i financijski planovi</a:t>
            </a:r>
          </a:p>
        </p:txBody>
      </p:sp>
    </p:spTree>
    <p:extLst>
      <p:ext uri="{BB962C8B-B14F-4D97-AF65-F5344CB8AC3E}">
        <p14:creationId xmlns:p14="http://schemas.microsoft.com/office/powerpoint/2010/main" val="638166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dirty="0"/>
              <a:t>FINANCIJSKI POKAZATELJI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Pojam i značenje financijskih pokazatelja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824" y="2760357"/>
            <a:ext cx="6793509" cy="3880773"/>
          </a:xfrm>
        </p:spPr>
        <p:txBody>
          <a:bodyPr>
            <a:normAutofit/>
          </a:bodyPr>
          <a:lstStyle/>
          <a:p>
            <a:r>
              <a:rPr sz="2400" dirty="0" err="1"/>
              <a:t>Financijski</a:t>
            </a:r>
            <a:r>
              <a:rPr sz="2400" dirty="0"/>
              <a:t> </a:t>
            </a:r>
            <a:r>
              <a:rPr sz="2400" dirty="0" err="1"/>
              <a:t>pokazatelji</a:t>
            </a:r>
            <a:r>
              <a:rPr sz="2400" dirty="0"/>
              <a:t> </a:t>
            </a:r>
            <a:r>
              <a:rPr sz="2400" dirty="0" err="1"/>
              <a:t>su</a:t>
            </a:r>
            <a:r>
              <a:rPr sz="2400" dirty="0"/>
              <a:t> </a:t>
            </a:r>
            <a:r>
              <a:rPr sz="2400" dirty="0" err="1"/>
              <a:t>nositelji</a:t>
            </a:r>
            <a:r>
              <a:rPr sz="2400" dirty="0"/>
              <a:t> </a:t>
            </a:r>
            <a:r>
              <a:rPr sz="2400" dirty="0" err="1"/>
              <a:t>informacija</a:t>
            </a:r>
            <a:r>
              <a:rPr sz="2400" dirty="0"/>
              <a:t> za </a:t>
            </a:r>
            <a:r>
              <a:rPr sz="2400" dirty="0" err="1"/>
              <a:t>planiranje</a:t>
            </a:r>
            <a:r>
              <a:rPr sz="2400" dirty="0"/>
              <a:t> </a:t>
            </a:r>
            <a:r>
              <a:rPr sz="2400" dirty="0" err="1"/>
              <a:t>i</a:t>
            </a:r>
            <a:r>
              <a:rPr sz="2400" dirty="0"/>
              <a:t> </a:t>
            </a:r>
            <a:r>
              <a:rPr sz="2400" dirty="0" err="1"/>
              <a:t>odlučivanje</a:t>
            </a:r>
            <a:r>
              <a:rPr sz="2400" dirty="0"/>
              <a:t>.</a:t>
            </a:r>
          </a:p>
          <a:p>
            <a:r>
              <a:rPr sz="2400" dirty="0" err="1"/>
              <a:t>Odnosni</a:t>
            </a:r>
            <a:r>
              <a:rPr sz="2400" dirty="0"/>
              <a:t> </a:t>
            </a:r>
            <a:r>
              <a:rPr sz="2400" dirty="0" err="1"/>
              <a:t>brojevi</a:t>
            </a:r>
            <a:r>
              <a:rPr sz="2400" dirty="0"/>
              <a:t> koji </a:t>
            </a:r>
            <a:r>
              <a:rPr sz="2400" dirty="0" err="1"/>
              <a:t>povezuju</a:t>
            </a:r>
            <a:r>
              <a:rPr sz="2400" dirty="0"/>
              <a:t> </a:t>
            </a:r>
            <a:r>
              <a:rPr sz="2400" dirty="0" err="1"/>
              <a:t>dvije</a:t>
            </a:r>
            <a:r>
              <a:rPr sz="2400" dirty="0"/>
              <a:t> </a:t>
            </a:r>
            <a:r>
              <a:rPr sz="2400" dirty="0" err="1"/>
              <a:t>ekonomske</a:t>
            </a:r>
            <a:r>
              <a:rPr sz="2400" dirty="0"/>
              <a:t> </a:t>
            </a:r>
            <a:r>
              <a:rPr sz="2400" dirty="0" err="1"/>
              <a:t>veličine</a:t>
            </a:r>
            <a:r>
              <a:rPr sz="2400" dirty="0"/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Pokazatelji likvidnosti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071990"/>
            <a:ext cx="8596668" cy="4095831"/>
          </a:xfrm>
        </p:spPr>
        <p:txBody>
          <a:bodyPr>
            <a:normAutofit/>
          </a:bodyPr>
          <a:lstStyle/>
          <a:p>
            <a:r>
              <a:rPr sz="2400" dirty="0" err="1"/>
              <a:t>Pokazuju</a:t>
            </a:r>
            <a:r>
              <a:rPr sz="2400" dirty="0"/>
              <a:t> </a:t>
            </a:r>
            <a:r>
              <a:rPr sz="2400" dirty="0" err="1"/>
              <a:t>sposobnost</a:t>
            </a:r>
            <a:r>
              <a:rPr sz="2400" dirty="0"/>
              <a:t> </a:t>
            </a:r>
            <a:r>
              <a:rPr sz="2400" dirty="0" err="1"/>
              <a:t>podmirenja</a:t>
            </a:r>
            <a:r>
              <a:rPr sz="2400" dirty="0"/>
              <a:t> </a:t>
            </a:r>
            <a:r>
              <a:rPr sz="2400" dirty="0" err="1"/>
              <a:t>kratkoročnih</a:t>
            </a:r>
            <a:r>
              <a:rPr sz="2400" dirty="0"/>
              <a:t> </a:t>
            </a:r>
            <a:r>
              <a:rPr sz="2400" dirty="0" err="1"/>
              <a:t>obveza</a:t>
            </a:r>
            <a:r>
              <a:rPr sz="2400" dirty="0"/>
              <a:t>.</a:t>
            </a:r>
          </a:p>
          <a:p>
            <a:r>
              <a:rPr sz="2400" dirty="0" err="1"/>
              <a:t>Likvidnost</a:t>
            </a:r>
            <a:r>
              <a:rPr sz="2400" dirty="0"/>
              <a:t> = </a:t>
            </a:r>
            <a:r>
              <a:rPr sz="2400" dirty="0" err="1"/>
              <a:t>mogućnost</a:t>
            </a:r>
            <a:r>
              <a:rPr sz="2400" dirty="0"/>
              <a:t> </a:t>
            </a:r>
            <a:r>
              <a:rPr sz="2400" dirty="0" err="1"/>
              <a:t>poduzeća</a:t>
            </a:r>
            <a:r>
              <a:rPr sz="2400" dirty="0"/>
              <a:t> da u </a:t>
            </a:r>
            <a:r>
              <a:rPr sz="2400" dirty="0" err="1"/>
              <a:t>roku</a:t>
            </a:r>
            <a:r>
              <a:rPr sz="2400" dirty="0"/>
              <a:t> </a:t>
            </a:r>
            <a:r>
              <a:rPr sz="2400" dirty="0" err="1"/>
              <a:t>podmiri</a:t>
            </a:r>
            <a:r>
              <a:rPr sz="2400" dirty="0"/>
              <a:t> </a:t>
            </a:r>
            <a:r>
              <a:rPr sz="2400" dirty="0" err="1"/>
              <a:t>tekuće</a:t>
            </a:r>
            <a:r>
              <a:rPr sz="2400" dirty="0"/>
              <a:t> </a:t>
            </a:r>
            <a:r>
              <a:rPr sz="2400" dirty="0" err="1"/>
              <a:t>obveze</a:t>
            </a:r>
            <a:r>
              <a:rPr sz="2400" dirty="0"/>
              <a:t>.</a:t>
            </a:r>
            <a:endParaRPr lang="hr-HR" sz="2400" dirty="0"/>
          </a:p>
          <a:p>
            <a:r>
              <a:rPr lang="pl-PL" sz="2400" dirty="0"/>
              <a:t>Solventnost = sposobnost podmirenja obveza u dugom roku.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F8EDA2-BC9D-CE89-FBF2-0A343FC9A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B1263-EECD-C0C3-5CDC-8F081715A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Pokazatelji likvidnosti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686F3-4DCD-D94F-DEA4-72CA0A7946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63430"/>
            <a:ext cx="8596668" cy="450439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sz="2400" dirty="0"/>
          </a:p>
          <a:p>
            <a:r>
              <a:rPr sz="2400" dirty="0" err="1"/>
              <a:t>Veća</a:t>
            </a:r>
            <a:r>
              <a:rPr sz="2400" dirty="0"/>
              <a:t> </a:t>
            </a:r>
            <a:r>
              <a:rPr sz="2400" dirty="0" err="1"/>
              <a:t>likvidnost</a:t>
            </a:r>
            <a:r>
              <a:rPr sz="2400" dirty="0"/>
              <a:t> → </a:t>
            </a:r>
            <a:r>
              <a:rPr sz="2400" dirty="0" err="1"/>
              <a:t>veća</a:t>
            </a:r>
            <a:r>
              <a:rPr sz="2400" dirty="0"/>
              <a:t> </a:t>
            </a:r>
            <a:r>
              <a:rPr sz="2400" dirty="0" err="1"/>
              <a:t>sposobnost</a:t>
            </a:r>
            <a:r>
              <a:rPr sz="2400" dirty="0"/>
              <a:t> </a:t>
            </a:r>
            <a:r>
              <a:rPr sz="2400" dirty="0" err="1"/>
              <a:t>podmirenja</a:t>
            </a:r>
            <a:r>
              <a:rPr sz="2400" dirty="0"/>
              <a:t> </a:t>
            </a:r>
            <a:r>
              <a:rPr sz="2400" dirty="0" err="1"/>
              <a:t>obveza</a:t>
            </a:r>
            <a:r>
              <a:rPr sz="2400" dirty="0"/>
              <a:t> bez </a:t>
            </a:r>
            <a:r>
              <a:rPr sz="2400" dirty="0" err="1"/>
              <a:t>prodaje</a:t>
            </a:r>
            <a:r>
              <a:rPr sz="2400" dirty="0"/>
              <a:t> </a:t>
            </a:r>
            <a:r>
              <a:rPr sz="2400" dirty="0" err="1"/>
              <a:t>dugotrajne</a:t>
            </a:r>
            <a:r>
              <a:rPr sz="2400" dirty="0"/>
              <a:t> </a:t>
            </a:r>
            <a:r>
              <a:rPr sz="2400" dirty="0" err="1"/>
              <a:t>imovine</a:t>
            </a:r>
            <a:r>
              <a:rPr sz="2400" dirty="0"/>
              <a:t>.</a:t>
            </a:r>
          </a:p>
          <a:p>
            <a:r>
              <a:rPr sz="2400" dirty="0" err="1"/>
              <a:t>Primjeri</a:t>
            </a:r>
            <a:r>
              <a:rPr sz="2400" dirty="0"/>
              <a:t> </a:t>
            </a:r>
            <a:r>
              <a:rPr sz="2400" dirty="0" err="1"/>
              <a:t>likvidne</a:t>
            </a:r>
            <a:r>
              <a:rPr sz="2400" dirty="0"/>
              <a:t> </a:t>
            </a:r>
            <a:r>
              <a:rPr sz="2400" dirty="0" err="1"/>
              <a:t>imovine</a:t>
            </a:r>
            <a:r>
              <a:rPr sz="2400" dirty="0"/>
              <a:t>: </a:t>
            </a:r>
            <a:r>
              <a:rPr sz="2400" dirty="0" err="1"/>
              <a:t>novac</a:t>
            </a:r>
            <a:r>
              <a:rPr sz="2400" dirty="0"/>
              <a:t>, </a:t>
            </a:r>
            <a:r>
              <a:rPr sz="2400" dirty="0" err="1"/>
              <a:t>kratkoročne</a:t>
            </a:r>
            <a:r>
              <a:rPr sz="2400" dirty="0"/>
              <a:t> </a:t>
            </a:r>
            <a:r>
              <a:rPr sz="2400" dirty="0" err="1"/>
              <a:t>investicije</a:t>
            </a:r>
            <a:r>
              <a:rPr sz="2400" dirty="0"/>
              <a:t>, </a:t>
            </a:r>
            <a:r>
              <a:rPr sz="2400" dirty="0" err="1"/>
              <a:t>dionice</a:t>
            </a:r>
            <a:r>
              <a:rPr sz="2400" dirty="0"/>
              <a:t>, </a:t>
            </a:r>
            <a:r>
              <a:rPr sz="2400" dirty="0" err="1"/>
              <a:t>obveznice</a:t>
            </a:r>
            <a:r>
              <a:rPr sz="2400" dirty="0"/>
              <a:t>, </a:t>
            </a:r>
            <a:r>
              <a:rPr sz="2400" dirty="0" err="1"/>
              <a:t>novac</a:t>
            </a:r>
            <a:r>
              <a:rPr sz="2400" dirty="0"/>
              <a:t> </a:t>
            </a:r>
            <a:r>
              <a:rPr sz="2400" dirty="0" err="1"/>
              <a:t>na</a:t>
            </a:r>
            <a:r>
              <a:rPr sz="2400" dirty="0"/>
              <a:t> </a:t>
            </a:r>
            <a:r>
              <a:rPr sz="2400" dirty="0" err="1"/>
              <a:t>računu</a:t>
            </a:r>
            <a:r>
              <a:rPr sz="2400" dirty="0"/>
              <a:t>.</a:t>
            </a:r>
          </a:p>
          <a:p>
            <a:r>
              <a:rPr sz="2400" dirty="0" err="1"/>
              <a:t>Nedostatak</a:t>
            </a:r>
            <a:r>
              <a:rPr sz="2400" dirty="0"/>
              <a:t> </a:t>
            </a:r>
            <a:r>
              <a:rPr sz="2400" dirty="0" err="1"/>
              <a:t>sredstava</a:t>
            </a:r>
            <a:r>
              <a:rPr sz="2400" dirty="0"/>
              <a:t> za </a:t>
            </a:r>
            <a:r>
              <a:rPr sz="2400" dirty="0" err="1"/>
              <a:t>osnovne</a:t>
            </a:r>
            <a:r>
              <a:rPr sz="2400" dirty="0"/>
              <a:t> </a:t>
            </a:r>
            <a:r>
              <a:rPr sz="2400" dirty="0" err="1"/>
              <a:t>troškove</a:t>
            </a:r>
            <a:r>
              <a:rPr sz="2400" dirty="0"/>
              <a:t> = </a:t>
            </a:r>
            <a:r>
              <a:rPr sz="2400" dirty="0" err="1"/>
              <a:t>znak</a:t>
            </a:r>
            <a:r>
              <a:rPr sz="2400" dirty="0"/>
              <a:t> </a:t>
            </a:r>
            <a:r>
              <a:rPr sz="2400" dirty="0" err="1"/>
              <a:t>krize</a:t>
            </a:r>
            <a:r>
              <a:rPr sz="2400" dirty="0"/>
              <a:t>.</a:t>
            </a:r>
            <a:endParaRPr lang="hr-HR" sz="2400" dirty="0"/>
          </a:p>
          <a:p>
            <a:pPr marL="0" indent="0">
              <a:buNone/>
            </a:pPr>
            <a:endParaRPr lang="hr-HR" sz="2400" dirty="0"/>
          </a:p>
        </p:txBody>
      </p:sp>
    </p:spTree>
    <p:extLst>
      <p:ext uri="{BB962C8B-B14F-4D97-AF65-F5344CB8AC3E}">
        <p14:creationId xmlns:p14="http://schemas.microsoft.com/office/powerpoint/2010/main" val="2350657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Pokazatelji zaduženosti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sz="2400" dirty="0" err="1"/>
              <a:t>Mjere</a:t>
            </a:r>
            <a:r>
              <a:rPr sz="2400" dirty="0"/>
              <a:t> </a:t>
            </a:r>
            <a:r>
              <a:rPr sz="2400" dirty="0" err="1"/>
              <a:t>financiranje</a:t>
            </a:r>
            <a:r>
              <a:rPr sz="2400" dirty="0"/>
              <a:t> </a:t>
            </a:r>
            <a:r>
              <a:rPr sz="2400" dirty="0" err="1"/>
              <a:t>iz</a:t>
            </a:r>
            <a:r>
              <a:rPr sz="2400" dirty="0"/>
              <a:t> </a:t>
            </a:r>
            <a:r>
              <a:rPr sz="2400" dirty="0" err="1"/>
              <a:t>tuđih</a:t>
            </a:r>
            <a:r>
              <a:rPr sz="2400" dirty="0"/>
              <a:t> </a:t>
            </a:r>
            <a:r>
              <a:rPr sz="2400" dirty="0" err="1"/>
              <a:t>izvora</a:t>
            </a:r>
            <a:r>
              <a:rPr sz="2400" dirty="0"/>
              <a:t>.</a:t>
            </a:r>
          </a:p>
          <a:p>
            <a:r>
              <a:rPr sz="2400" dirty="0" err="1"/>
              <a:t>Pokazuju</a:t>
            </a:r>
            <a:r>
              <a:rPr sz="2400" dirty="0"/>
              <a:t> </a:t>
            </a:r>
            <a:r>
              <a:rPr sz="2400" dirty="0" err="1"/>
              <a:t>stupanj</a:t>
            </a:r>
            <a:r>
              <a:rPr sz="2400" dirty="0"/>
              <a:t> </a:t>
            </a:r>
            <a:r>
              <a:rPr sz="2400" dirty="0" err="1"/>
              <a:t>zaduženosti</a:t>
            </a:r>
            <a:r>
              <a:rPr sz="2400" dirty="0"/>
              <a:t> </a:t>
            </a:r>
            <a:r>
              <a:rPr sz="2400" dirty="0" err="1"/>
              <a:t>i</a:t>
            </a:r>
            <a:r>
              <a:rPr sz="2400" dirty="0"/>
              <a:t> </a:t>
            </a:r>
            <a:r>
              <a:rPr sz="2400" dirty="0" err="1"/>
              <a:t>strukturu</a:t>
            </a:r>
            <a:r>
              <a:rPr sz="2400" dirty="0"/>
              <a:t> </a:t>
            </a:r>
            <a:r>
              <a:rPr sz="2400" dirty="0" err="1"/>
              <a:t>kapitala</a:t>
            </a:r>
            <a:r>
              <a:rPr sz="2400" dirty="0"/>
              <a:t>.</a:t>
            </a:r>
            <a:endParaRPr lang="hr-HR" sz="2400" dirty="0"/>
          </a:p>
          <a:p>
            <a:endParaRPr lang="hr-HR" sz="2400" dirty="0"/>
          </a:p>
          <a:p>
            <a:endParaRPr lang="hr-HR" sz="2400" dirty="0"/>
          </a:p>
          <a:p>
            <a:pPr marL="0" indent="0">
              <a:buNone/>
            </a:pPr>
            <a:endParaRPr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Pokazatelji aktivnosti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sz="2400" dirty="0" err="1"/>
              <a:t>Pokazuju</a:t>
            </a:r>
            <a:r>
              <a:rPr sz="2400" dirty="0"/>
              <a:t> </a:t>
            </a:r>
            <a:r>
              <a:rPr sz="2400" dirty="0" err="1"/>
              <a:t>efikasnost</a:t>
            </a:r>
            <a:r>
              <a:rPr sz="2400" dirty="0"/>
              <a:t> </a:t>
            </a:r>
            <a:r>
              <a:rPr sz="2400" dirty="0" err="1"/>
              <a:t>korištenja</a:t>
            </a:r>
            <a:r>
              <a:rPr sz="2400" dirty="0"/>
              <a:t> </a:t>
            </a:r>
            <a:r>
              <a:rPr sz="2400" dirty="0" err="1"/>
              <a:t>resursa</a:t>
            </a:r>
            <a:r>
              <a:rPr sz="2400" dirty="0"/>
              <a:t>.</a:t>
            </a:r>
          </a:p>
          <a:p>
            <a:r>
              <a:rPr sz="2400" dirty="0" err="1"/>
              <a:t>Mjere</a:t>
            </a:r>
            <a:r>
              <a:rPr sz="2400" dirty="0"/>
              <a:t> </a:t>
            </a:r>
            <a:r>
              <a:rPr sz="2400" dirty="0" err="1"/>
              <a:t>koliko</a:t>
            </a:r>
            <a:r>
              <a:rPr sz="2400" dirty="0"/>
              <a:t> puta se </a:t>
            </a:r>
            <a:r>
              <a:rPr sz="2400" dirty="0" err="1"/>
              <a:t>imovina</a:t>
            </a:r>
            <a:r>
              <a:rPr sz="2400" dirty="0"/>
              <a:t> </a:t>
            </a:r>
            <a:r>
              <a:rPr sz="2400" dirty="0" err="1"/>
              <a:t>obrne</a:t>
            </a:r>
            <a:r>
              <a:rPr sz="2400" dirty="0"/>
              <a:t> </a:t>
            </a:r>
            <a:r>
              <a:rPr sz="2400" dirty="0" err="1"/>
              <a:t>radi</a:t>
            </a:r>
            <a:r>
              <a:rPr sz="2400" dirty="0"/>
              <a:t> </a:t>
            </a:r>
            <a:r>
              <a:rPr sz="2400" dirty="0" err="1"/>
              <a:t>stvaranja</a:t>
            </a:r>
            <a:r>
              <a:rPr sz="2400" dirty="0"/>
              <a:t> </a:t>
            </a:r>
            <a:r>
              <a:rPr sz="2400" dirty="0" err="1"/>
              <a:t>prihoda</a:t>
            </a:r>
            <a:r>
              <a:rPr sz="2400" dirty="0"/>
              <a:t>.</a:t>
            </a:r>
          </a:p>
          <a:p>
            <a:r>
              <a:rPr sz="2400" dirty="0" err="1"/>
              <a:t>Brži</a:t>
            </a:r>
            <a:r>
              <a:rPr sz="2400" dirty="0"/>
              <a:t> </a:t>
            </a:r>
            <a:r>
              <a:rPr sz="2400" dirty="0" err="1"/>
              <a:t>obrtaj</a:t>
            </a:r>
            <a:r>
              <a:rPr sz="2400" dirty="0"/>
              <a:t> = </a:t>
            </a:r>
            <a:r>
              <a:rPr sz="2400" dirty="0" err="1"/>
              <a:t>veća</a:t>
            </a:r>
            <a:r>
              <a:rPr sz="2400" dirty="0"/>
              <a:t> </a:t>
            </a:r>
            <a:r>
              <a:rPr sz="2400" dirty="0" err="1"/>
              <a:t>efikasnost</a:t>
            </a:r>
            <a:r>
              <a:rPr sz="2400" dirty="0"/>
              <a:t> </a:t>
            </a:r>
            <a:r>
              <a:rPr sz="2400" dirty="0" err="1"/>
              <a:t>i</a:t>
            </a:r>
            <a:r>
              <a:rPr sz="2400" dirty="0"/>
              <a:t> </a:t>
            </a:r>
            <a:r>
              <a:rPr sz="2400" dirty="0" err="1"/>
              <a:t>niži</a:t>
            </a:r>
            <a:r>
              <a:rPr sz="2400" dirty="0"/>
              <a:t> </a:t>
            </a:r>
            <a:r>
              <a:rPr sz="2400" dirty="0" err="1"/>
              <a:t>troškovi</a:t>
            </a:r>
            <a:r>
              <a:rPr sz="2400" dirty="0"/>
              <a:t>.</a:t>
            </a:r>
            <a:endParaRPr lang="hr-HR" sz="2400" dirty="0"/>
          </a:p>
          <a:p>
            <a:endParaRPr lang="hr-HR" sz="2400" dirty="0"/>
          </a:p>
          <a:p>
            <a:pPr marL="0" indent="0">
              <a:buNone/>
            </a:pPr>
            <a:endParaRPr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Pokazatelji profitabilnosti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sz="2400" dirty="0" err="1"/>
              <a:t>Mjere</a:t>
            </a:r>
            <a:r>
              <a:rPr sz="2400" dirty="0"/>
              <a:t> </a:t>
            </a:r>
            <a:r>
              <a:rPr sz="2400" dirty="0" err="1"/>
              <a:t>povrat</a:t>
            </a:r>
            <a:r>
              <a:rPr sz="2400" dirty="0"/>
              <a:t> </a:t>
            </a:r>
            <a:r>
              <a:rPr sz="2400" dirty="0" err="1"/>
              <a:t>uloženog</a:t>
            </a:r>
            <a:r>
              <a:rPr sz="2400" dirty="0"/>
              <a:t> </a:t>
            </a:r>
            <a:r>
              <a:rPr sz="2400" dirty="0" err="1"/>
              <a:t>kapitala</a:t>
            </a:r>
            <a:r>
              <a:rPr sz="2400" dirty="0"/>
              <a:t>.</a:t>
            </a:r>
          </a:p>
          <a:p>
            <a:r>
              <a:rPr sz="2400" dirty="0" err="1"/>
              <a:t>Uzimaju</a:t>
            </a:r>
            <a:r>
              <a:rPr sz="2400" dirty="0"/>
              <a:t> u </a:t>
            </a:r>
            <a:r>
              <a:rPr sz="2400" dirty="0" err="1"/>
              <a:t>obzir</a:t>
            </a:r>
            <a:r>
              <a:rPr sz="2400" dirty="0"/>
              <a:t> </a:t>
            </a:r>
            <a:r>
              <a:rPr sz="2400" dirty="0" err="1"/>
              <a:t>veličinu</a:t>
            </a:r>
            <a:r>
              <a:rPr sz="2400" dirty="0"/>
              <a:t> </a:t>
            </a:r>
            <a:r>
              <a:rPr sz="2400" dirty="0" err="1"/>
              <a:t>dobiti</a:t>
            </a:r>
            <a:r>
              <a:rPr sz="2400" dirty="0"/>
              <a:t> </a:t>
            </a:r>
            <a:r>
              <a:rPr sz="2400" dirty="0" err="1"/>
              <a:t>prema</a:t>
            </a:r>
            <a:r>
              <a:rPr sz="2400" dirty="0"/>
              <a:t> </a:t>
            </a:r>
            <a:r>
              <a:rPr sz="2400" dirty="0" err="1"/>
              <a:t>angažiranoj</a:t>
            </a:r>
            <a:r>
              <a:rPr sz="2400" dirty="0"/>
              <a:t> </a:t>
            </a:r>
            <a:r>
              <a:rPr sz="2400" dirty="0" err="1"/>
              <a:t>imovini</a:t>
            </a:r>
            <a:r>
              <a:rPr sz="2400" dirty="0"/>
              <a:t>.</a:t>
            </a:r>
          </a:p>
          <a:p>
            <a:r>
              <a:rPr sz="2400" dirty="0" err="1"/>
              <a:t>Pokazuju</a:t>
            </a:r>
            <a:r>
              <a:rPr sz="2400" dirty="0"/>
              <a:t> </a:t>
            </a:r>
            <a:r>
              <a:rPr sz="2400" dirty="0" err="1"/>
              <a:t>dio</a:t>
            </a:r>
            <a:r>
              <a:rPr sz="2400" dirty="0"/>
              <a:t> </a:t>
            </a:r>
            <a:r>
              <a:rPr sz="2400" dirty="0" err="1"/>
              <a:t>prihoda</a:t>
            </a:r>
            <a:r>
              <a:rPr sz="2400" dirty="0"/>
              <a:t> koji </a:t>
            </a:r>
            <a:r>
              <a:rPr sz="2400" dirty="0" err="1"/>
              <a:t>ostaje</a:t>
            </a:r>
            <a:r>
              <a:rPr sz="2400" dirty="0"/>
              <a:t> </a:t>
            </a:r>
            <a:r>
              <a:rPr sz="2400" dirty="0" err="1"/>
              <a:t>kao</a:t>
            </a:r>
            <a:r>
              <a:rPr sz="2400" dirty="0"/>
              <a:t> </a:t>
            </a:r>
            <a:r>
              <a:rPr sz="2400" dirty="0" err="1"/>
              <a:t>neto</a:t>
            </a:r>
            <a:r>
              <a:rPr sz="2400" dirty="0"/>
              <a:t> </a:t>
            </a:r>
            <a:r>
              <a:rPr sz="2400" dirty="0" err="1"/>
              <a:t>dobit</a:t>
            </a:r>
            <a:r>
              <a:rPr sz="2400" dirty="0"/>
              <a:t>.</a:t>
            </a:r>
          </a:p>
          <a:p>
            <a:r>
              <a:rPr sz="2400" dirty="0" err="1"/>
              <a:t>Važno</a:t>
            </a:r>
            <a:r>
              <a:rPr sz="2400" dirty="0"/>
              <a:t>: </a:t>
            </a:r>
            <a:r>
              <a:rPr sz="2400" dirty="0" err="1"/>
              <a:t>profitna</a:t>
            </a:r>
            <a:r>
              <a:rPr sz="2400" dirty="0"/>
              <a:t> </a:t>
            </a:r>
            <a:r>
              <a:rPr sz="2400" dirty="0" err="1"/>
              <a:t>marža</a:t>
            </a:r>
            <a:r>
              <a:rPr sz="2400" dirty="0"/>
              <a:t> = </a:t>
            </a:r>
            <a:r>
              <a:rPr sz="2400" dirty="0" err="1"/>
              <a:t>koliki</a:t>
            </a:r>
            <a:r>
              <a:rPr sz="2400" dirty="0"/>
              <a:t> </a:t>
            </a:r>
            <a:r>
              <a:rPr sz="2400" dirty="0" err="1"/>
              <a:t>dio</a:t>
            </a:r>
            <a:r>
              <a:rPr sz="2400" dirty="0"/>
              <a:t> </a:t>
            </a:r>
            <a:r>
              <a:rPr sz="2400" dirty="0" err="1"/>
              <a:t>prihoda</a:t>
            </a:r>
            <a:r>
              <a:rPr sz="2400" dirty="0"/>
              <a:t> </a:t>
            </a:r>
            <a:r>
              <a:rPr sz="2400" dirty="0" err="1"/>
              <a:t>ostaje</a:t>
            </a:r>
            <a:r>
              <a:rPr sz="2400" dirty="0"/>
              <a:t> </a:t>
            </a:r>
            <a:r>
              <a:rPr sz="2400" dirty="0" err="1"/>
              <a:t>nakon</a:t>
            </a:r>
            <a:r>
              <a:rPr sz="2400" dirty="0"/>
              <a:t> </a:t>
            </a:r>
            <a:r>
              <a:rPr sz="2400" dirty="0" err="1"/>
              <a:t>troškova</a:t>
            </a:r>
            <a:r>
              <a:rPr sz="2400" dirty="0"/>
              <a:t>.</a:t>
            </a:r>
            <a:endParaRPr lang="hr-HR" sz="2400" dirty="0"/>
          </a:p>
          <a:p>
            <a:endParaRPr lang="hr-HR" sz="2400" dirty="0"/>
          </a:p>
          <a:p>
            <a:pPr marL="0" indent="0">
              <a:buNone/>
            </a:pPr>
            <a:endParaRPr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Pokazatelji ekonomičnosti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400" dirty="0" err="1"/>
              <a:t>Odnos</a:t>
            </a:r>
            <a:r>
              <a:rPr sz="2400" dirty="0"/>
              <a:t> </a:t>
            </a:r>
            <a:r>
              <a:rPr sz="2400" dirty="0" err="1"/>
              <a:t>prihoda</a:t>
            </a:r>
            <a:r>
              <a:rPr sz="2400" dirty="0"/>
              <a:t> </a:t>
            </a:r>
            <a:r>
              <a:rPr sz="2400" dirty="0" err="1"/>
              <a:t>i</a:t>
            </a:r>
            <a:r>
              <a:rPr sz="2400" dirty="0"/>
              <a:t> </a:t>
            </a:r>
            <a:r>
              <a:rPr sz="2400" dirty="0" err="1"/>
              <a:t>rashoda</a:t>
            </a:r>
            <a:r>
              <a:rPr sz="2400" dirty="0"/>
              <a:t>.</a:t>
            </a:r>
          </a:p>
          <a:p>
            <a:r>
              <a:rPr sz="2400" dirty="0" err="1"/>
              <a:t>Pokazuje</a:t>
            </a:r>
            <a:r>
              <a:rPr sz="2400" dirty="0"/>
              <a:t> </a:t>
            </a:r>
            <a:r>
              <a:rPr sz="2400" dirty="0" err="1"/>
              <a:t>koliko</a:t>
            </a:r>
            <a:r>
              <a:rPr sz="2400" dirty="0"/>
              <a:t> se </a:t>
            </a:r>
            <a:r>
              <a:rPr sz="2400" dirty="0" err="1"/>
              <a:t>prihoda</a:t>
            </a:r>
            <a:r>
              <a:rPr sz="2400" dirty="0"/>
              <a:t> </a:t>
            </a:r>
            <a:r>
              <a:rPr sz="2400" dirty="0" err="1"/>
              <a:t>ostvari</a:t>
            </a:r>
            <a:r>
              <a:rPr sz="2400" dirty="0"/>
              <a:t> po </a:t>
            </a:r>
            <a:r>
              <a:rPr sz="2400" dirty="0" err="1"/>
              <a:t>jedinici</a:t>
            </a:r>
            <a:r>
              <a:rPr sz="2400" dirty="0"/>
              <a:t> </a:t>
            </a:r>
            <a:r>
              <a:rPr sz="2400" dirty="0" err="1"/>
              <a:t>rashoda</a:t>
            </a:r>
            <a:r>
              <a:rPr sz="2400" dirty="0"/>
              <a:t>.</a:t>
            </a:r>
            <a:endParaRPr lang="hr-HR" sz="2400" dirty="0"/>
          </a:p>
          <a:p>
            <a:endParaRPr lang="hr-HR" sz="2400" dirty="0"/>
          </a:p>
          <a:p>
            <a:endParaRPr lang="hr-HR" sz="2400" dirty="0"/>
          </a:p>
          <a:p>
            <a:endParaRPr lang="hr-HR" sz="2400" dirty="0"/>
          </a:p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Pitanja za raspravu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sz="2800" dirty="0"/>
              <a:t>1. </a:t>
            </a:r>
            <a:r>
              <a:rPr sz="2800" dirty="0" err="1"/>
              <a:t>Zašto</a:t>
            </a:r>
            <a:r>
              <a:rPr sz="2800" dirty="0"/>
              <a:t> je </a:t>
            </a:r>
            <a:r>
              <a:rPr sz="2800" dirty="0" err="1"/>
              <a:t>bitno</a:t>
            </a:r>
            <a:r>
              <a:rPr sz="2800" dirty="0"/>
              <a:t> </a:t>
            </a:r>
            <a:r>
              <a:rPr sz="2800" dirty="0" err="1"/>
              <a:t>analizirati</a:t>
            </a:r>
            <a:r>
              <a:rPr sz="2800" dirty="0"/>
              <a:t> </a:t>
            </a:r>
            <a:r>
              <a:rPr sz="2800" dirty="0" err="1"/>
              <a:t>navedene</a:t>
            </a:r>
            <a:r>
              <a:rPr sz="2800" dirty="0"/>
              <a:t> </a:t>
            </a:r>
            <a:r>
              <a:rPr sz="2800" dirty="0" err="1"/>
              <a:t>pokazatelje</a:t>
            </a:r>
            <a:r>
              <a:rPr sz="2800" dirty="0"/>
              <a:t>?</a:t>
            </a:r>
          </a:p>
          <a:p>
            <a:r>
              <a:rPr sz="2800" dirty="0"/>
              <a:t>2. Treba li </a:t>
            </a:r>
            <a:r>
              <a:rPr sz="2800" dirty="0" err="1"/>
              <a:t>uvijek</a:t>
            </a:r>
            <a:r>
              <a:rPr sz="2800" dirty="0"/>
              <a:t> </a:t>
            </a:r>
            <a:r>
              <a:rPr sz="2800" dirty="0" err="1"/>
              <a:t>analizirati</a:t>
            </a:r>
            <a:r>
              <a:rPr sz="2800" dirty="0"/>
              <a:t> </a:t>
            </a:r>
            <a:r>
              <a:rPr sz="2800" dirty="0" err="1"/>
              <a:t>sve</a:t>
            </a:r>
            <a:r>
              <a:rPr sz="2800" dirty="0"/>
              <a:t> </a:t>
            </a:r>
            <a:r>
              <a:rPr sz="2800" dirty="0" err="1"/>
              <a:t>pokazatelje</a:t>
            </a:r>
            <a:r>
              <a:rPr sz="2800" dirty="0"/>
              <a:t> </a:t>
            </a:r>
            <a:r>
              <a:rPr sz="2800" dirty="0" err="1"/>
              <a:t>ili</a:t>
            </a:r>
            <a:r>
              <a:rPr sz="2800" dirty="0"/>
              <a:t> </a:t>
            </a:r>
            <a:r>
              <a:rPr sz="2800" dirty="0" err="1"/>
              <a:t>samo</a:t>
            </a:r>
            <a:r>
              <a:rPr sz="2800" dirty="0"/>
              <a:t> </a:t>
            </a:r>
            <a:r>
              <a:rPr sz="2800" dirty="0" err="1"/>
              <a:t>neke</a:t>
            </a:r>
            <a:r>
              <a:rPr sz="2800" dirty="0"/>
              <a:t>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BF2811-F4D8-6238-C2B8-7156C578A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85725-2241-4FD0-4AE4-65612BF2F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3850" y="2546555"/>
            <a:ext cx="8596668" cy="1320800"/>
          </a:xfrm>
        </p:spPr>
        <p:txBody>
          <a:bodyPr/>
          <a:lstStyle/>
          <a:p>
            <a:r>
              <a:rPr lang="hr-HR" dirty="0"/>
              <a:t>Hvala na pozornosti.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39291826"/>
      </p:ext>
    </p:extLst>
  </p:cSld>
  <p:clrMapOvr>
    <a:masterClrMapping/>
  </p:clrMapOvr>
</p:sld>
</file>

<file path=ppt/theme/theme1.xml><?xml version="1.0" encoding="utf-8"?>
<a:theme xmlns:a="http://schemas.openxmlformats.org/drawingml/2006/main" name="Faseta">
  <a:themeElements>
    <a:clrScheme name="Fas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s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91</TotalTime>
  <Words>283</Words>
  <Application>Microsoft Office PowerPoint</Application>
  <PresentationFormat>Široki zaslon</PresentationFormat>
  <Paragraphs>42</Paragraphs>
  <Slides>13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13</vt:i4>
      </vt:variant>
    </vt:vector>
  </HeadingPairs>
  <TitlesOfParts>
    <vt:vector size="17" baseType="lpstr">
      <vt:lpstr>Arial</vt:lpstr>
      <vt:lpstr>Trebuchet MS</vt:lpstr>
      <vt:lpstr>Wingdings 3</vt:lpstr>
      <vt:lpstr>Faseta</vt:lpstr>
      <vt:lpstr>4.Financiranje poduzetničkog pothvata</vt:lpstr>
      <vt:lpstr>PowerPoint prezentacija</vt:lpstr>
      <vt:lpstr>PowerPoint prezentacija</vt:lpstr>
      <vt:lpstr>FINANCIJSKI POKAZATELJI</vt:lpstr>
      <vt:lpstr>Pojam i značenje financijskih pokazatelja</vt:lpstr>
      <vt:lpstr>Pokazatelji likvidnosti</vt:lpstr>
      <vt:lpstr>Pokazatelji likvidnosti</vt:lpstr>
      <vt:lpstr>Pokazatelji zaduženosti</vt:lpstr>
      <vt:lpstr>Pokazatelji aktivnosti</vt:lpstr>
      <vt:lpstr>Pokazatelji profitabilnosti</vt:lpstr>
      <vt:lpstr>Pokazatelji ekonomičnosti</vt:lpstr>
      <vt:lpstr>Pitanja za raspravu</vt:lpstr>
      <vt:lpstr>Hvala na pozornosti.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Marina Juriša</dc:creator>
  <cp:lastModifiedBy>Marina Juriša</cp:lastModifiedBy>
  <cp:revision>5</cp:revision>
  <dcterms:created xsi:type="dcterms:W3CDTF">2026-02-08T15:43:06Z</dcterms:created>
  <dcterms:modified xsi:type="dcterms:W3CDTF">2026-06-10T15:34:40Z</dcterms:modified>
</cp:coreProperties>
</file>